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F3A0A-4281-4E02-B3AC-B5884E4F23DB}" type="datetimeFigureOut">
              <a:rPr lang="th-TH" smtClean="0"/>
              <a:t>18/07/58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F38BD-E690-434F-B9B8-4D21372AFF5B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ackend.info.go.th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obec39010XXX@info.go.th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520" y="1124744"/>
            <a:ext cx="8455968" cy="1470025"/>
          </a:xfrm>
        </p:spPr>
        <p:txBody>
          <a:bodyPr>
            <a:normAutofit/>
          </a:bodyPr>
          <a:lstStyle/>
          <a:p>
            <a:r>
              <a:rPr lang="th-TH" sz="4000" dirty="0" smtClean="0"/>
              <a:t>พระราชบัญญัติ</a:t>
            </a:r>
            <a:r>
              <a:rPr lang="th-TH" sz="4000" dirty="0" err="1" smtClean="0"/>
              <a:t>อํานวย</a:t>
            </a:r>
            <a:r>
              <a:rPr lang="th-TH" sz="4000" dirty="0" smtClean="0"/>
              <a:t>ความสะดวกในการพิจารณาอนุญาตของทางราชการ 2558</a:t>
            </a:r>
            <a:endParaRPr lang="th-TH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852936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dirty="0" smtClean="0"/>
              <a:t>สำหรับโรงเรียนในสังกัด </a:t>
            </a:r>
            <a:r>
              <a:rPr lang="th-TH" sz="4400" dirty="0" err="1" smtClean="0"/>
              <a:t>สพป.</a:t>
            </a:r>
            <a:r>
              <a:rPr lang="th-TH" sz="4400" dirty="0" smtClean="0"/>
              <a:t>หนองบัวลำภู เขต </a:t>
            </a:r>
            <a:r>
              <a:rPr lang="en-US" sz="4400" dirty="0" smtClean="0"/>
              <a:t>1</a:t>
            </a:r>
            <a:endParaRPr lang="th-TH" sz="4400" dirty="0" smtClean="0"/>
          </a:p>
          <a:p>
            <a:endParaRPr lang="th-TH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 descr="FinishLine-350x3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6864" y="5553744"/>
            <a:ext cx="1547664" cy="15476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23120" y="26064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ขั้นตอนการดำเนินการ ตาม </a:t>
            </a:r>
            <a:r>
              <a:rPr lang="th-TH" b="1" dirty="0" err="1" smtClean="0"/>
              <a:t>พรบ</a:t>
            </a:r>
            <a:r>
              <a:rPr lang="th-TH" b="1" dirty="0" smtClean="0"/>
              <a:t>ฯ</a:t>
            </a:r>
            <a:endParaRPr lang="th-TH" b="1" dirty="0"/>
          </a:p>
        </p:txBody>
      </p:sp>
      <p:sp>
        <p:nvSpPr>
          <p:cNvPr id="5" name="Rounded Rectangle 4"/>
          <p:cNvSpPr/>
          <p:nvPr/>
        </p:nvSpPr>
        <p:spPr>
          <a:xfrm>
            <a:off x="611560" y="980728"/>
            <a:ext cx="223224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/>
              <a:t>โรงเรียน</a:t>
            </a:r>
            <a:endParaRPr lang="th-TH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156176" y="188640"/>
            <a:ext cx="223224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/>
              <a:t>แก้ข้อมูลในระบบ</a:t>
            </a:r>
            <a:endParaRPr lang="th-TH" sz="5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228184" y="2204864"/>
            <a:ext cx="2232248" cy="158417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/>
              <a:t>แก้ข้อมูลสำเร็</a:t>
            </a:r>
            <a:r>
              <a:rPr lang="th-TH" sz="5400" b="1" dirty="0"/>
              <a:t>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195736" y="2420888"/>
            <a:ext cx="2232248" cy="158417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/>
              <a:t>แก้ข้อมูลไม่สำเร็จ</a:t>
            </a:r>
            <a:endParaRPr lang="th-TH" sz="5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183560" y="4221088"/>
            <a:ext cx="3960440" cy="158417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print</a:t>
            </a:r>
            <a:r>
              <a:rPr lang="th-TH" sz="3600" b="1" dirty="0" smtClean="0"/>
              <a:t> จากระบบแล้วเข้าเล่ม ทั้ง </a:t>
            </a:r>
            <a:r>
              <a:rPr lang="en-US" sz="3600" b="1" dirty="0" smtClean="0"/>
              <a:t>8 </a:t>
            </a:r>
            <a:r>
              <a:rPr lang="th-TH" sz="3600" b="1" dirty="0" smtClean="0"/>
              <a:t>กระบวนงานสมบูรณ์ตามกฎหมาย</a:t>
            </a:r>
            <a:endParaRPr lang="th-TH" sz="3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95536" y="4437112"/>
            <a:ext cx="4104456" cy="216024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แก้ไขแบบ</a:t>
            </a:r>
            <a:r>
              <a:rPr lang="th-TH" sz="3600" b="1" dirty="0"/>
              <a:t> </a:t>
            </a:r>
            <a:r>
              <a:rPr lang="en-US" sz="3600" b="1" dirty="0" smtClean="0"/>
              <a:t>manual </a:t>
            </a:r>
            <a:r>
              <a:rPr lang="th-TH" sz="3600" b="1" dirty="0" smtClean="0"/>
              <a:t>แล้วเข้าเล่ม ทั้ง </a:t>
            </a:r>
            <a:r>
              <a:rPr lang="en-US" sz="3600" b="1" dirty="0" smtClean="0"/>
              <a:t>8 </a:t>
            </a:r>
            <a:r>
              <a:rPr lang="th-TH" sz="3600" b="1" dirty="0" smtClean="0"/>
              <a:t>กระบวนงานให้ทันกำหนดแต่ยังไม่สมบูรณ์ตามกฎหมาย</a:t>
            </a:r>
            <a:endParaRPr lang="th-TH" sz="3600" b="1" dirty="0"/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 flipV="1">
            <a:off x="2843808" y="836712"/>
            <a:ext cx="3312368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</p:cNvCxnSpPr>
          <p:nvPr/>
        </p:nvCxnSpPr>
        <p:spPr>
          <a:xfrm flipH="1">
            <a:off x="7236296" y="1772816"/>
            <a:ext cx="36004" cy="576064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</p:cNvCxnSpPr>
          <p:nvPr/>
        </p:nvCxnSpPr>
        <p:spPr>
          <a:xfrm>
            <a:off x="7344308" y="3789040"/>
            <a:ext cx="36004" cy="57606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427984" y="1412776"/>
            <a:ext cx="1728192" cy="136815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059832" y="4005064"/>
            <a:ext cx="0" cy="43204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355976" y="1844824"/>
            <a:ext cx="1872208" cy="316835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516216" y="6093296"/>
            <a:ext cx="1791816" cy="71169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Finish</a:t>
            </a:r>
            <a:endParaRPr lang="th-TH" sz="4800" b="1" dirty="0">
              <a:solidFill>
                <a:srgbClr val="FF0000"/>
              </a:solidFill>
            </a:endParaRPr>
          </a:p>
        </p:txBody>
      </p:sp>
      <p:cxnSp>
        <p:nvCxnSpPr>
          <p:cNvPr id="28" name="Straight Arrow Connector 27"/>
          <p:cNvCxnSpPr>
            <a:endCxn id="27" idx="1"/>
          </p:cNvCxnSpPr>
          <p:nvPr/>
        </p:nvCxnSpPr>
        <p:spPr>
          <a:xfrm>
            <a:off x="5868144" y="5805264"/>
            <a:ext cx="648072" cy="6438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0" y="2348880"/>
            <a:ext cx="1979712" cy="1584176"/>
          </a:xfrm>
          <a:prstGeom prst="roundRect">
            <a:avLst/>
          </a:prstGeom>
          <a:solidFill>
            <a:srgbClr val="00206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โหลดไฟล์ </a:t>
            </a:r>
            <a:r>
              <a:rPr lang="en-US" b="1" dirty="0" smtClean="0"/>
              <a:t>8 </a:t>
            </a:r>
            <a:r>
              <a:rPr lang="th-TH" b="1" dirty="0" smtClean="0"/>
              <a:t>กระบวนงานจากเว็บ </a:t>
            </a:r>
            <a:r>
              <a:rPr lang="th-TH" b="1" dirty="0" err="1" smtClean="0"/>
              <a:t>สพป.นภ</a:t>
            </a:r>
            <a:r>
              <a:rPr lang="th-TH" b="1" dirty="0" smtClean="0"/>
              <a:t> </a:t>
            </a:r>
            <a:r>
              <a:rPr lang="en-US" b="1" dirty="0" smtClean="0"/>
              <a:t>1</a:t>
            </a:r>
            <a:endParaRPr lang="th-TH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827584" y="3933056"/>
            <a:ext cx="576064" cy="43204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60648"/>
            <a:ext cx="8341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คู่มือประชาชนตาม พ.ร.บ.การอำนวยความสะดวกฯ ของโรงเรียน (ฉบับสมบูรณ์) </a:t>
            </a:r>
            <a:endParaRPr kumimoji="0" lang="th-TH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1520" y="908720"/>
          <a:ext cx="8496944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7048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ที่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กระบวนการ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การรับนักเรียนของโรงเรียนในสังกัด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การขอย้ายเข้าเรียนของโรงเรียนในสังกัด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การขอย้ายออกนักเรียนของโรงเรียนในสังกัด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การขอผ่อนผันให้เด็กเข้าเรียนก่อนหรือหลังตามเกณฑ์การศึกษาภาคบังคับ(ชั้นประถมศึกษาปีที่ 1) ของโรงเรียนในสังกัด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การขอลาออกของนักเรียนในโรงเรียนสังกัด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การขอเทียบโอนผลการเรียนของนักเรียนในโรงเรียนสังกัด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การขอใบแทนเอกสารทางการศึกษาของโรงเรียนสังกัด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การขอใช้อาคารสถานที่ของโรงเรียนสังกัด </a:t>
                      </a:r>
                      <a:r>
                        <a:rPr lang="th-TH" dirty="0" err="1" smtClean="0"/>
                        <a:t>สพฐ.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/>
              <a:t>เว็บไซต์ ที่เกี่ยวข้องกับการดำเนินการ</a:t>
            </a:r>
            <a:endParaRPr lang="th-TH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79928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4400" dirty="0" smtClean="0">
                <a:hlinkClick r:id="rId2"/>
              </a:rPr>
              <a:t>สำหรับเข้าไปแก้ไขและ</a:t>
            </a:r>
            <a:r>
              <a:rPr lang="th-TH" sz="4400" dirty="0" err="1" smtClean="0">
                <a:hlinkClick r:id="rId2"/>
              </a:rPr>
              <a:t>อุนมัติ</a:t>
            </a:r>
            <a:r>
              <a:rPr lang="th-TH" sz="4400" dirty="0" smtClean="0">
                <a:hlinkClick r:id="rId2"/>
              </a:rPr>
              <a:t>เผยแพร่</a:t>
            </a:r>
            <a:r>
              <a:rPr lang="en-US" sz="4400" dirty="0" smtClean="0">
                <a:hlinkClick r:id="rId2"/>
              </a:rPr>
              <a:t>https://backend.info.go.th/</a:t>
            </a:r>
            <a:endParaRPr lang="en-US" sz="4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39552" y="3068960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 </a:t>
            </a:r>
            <a:r>
              <a:rPr lang="th-TH" sz="4000" dirty="0" smtClean="0"/>
              <a:t>เว็บสำหรับเข้าดูกระบวนงานที่แก้ไขไปหลังจากอนุมัติทั้ง </a:t>
            </a:r>
            <a:r>
              <a:rPr lang="en-US" sz="4000" dirty="0" smtClean="0"/>
              <a:t>8 </a:t>
            </a:r>
            <a:r>
              <a:rPr lang="th-TH" sz="4000" dirty="0" smtClean="0"/>
              <a:t>กระบวนงานเสร็จ</a:t>
            </a:r>
          </a:p>
          <a:p>
            <a:r>
              <a:rPr lang="th-TH" sz="4000" dirty="0"/>
              <a:t>	</a:t>
            </a:r>
            <a:r>
              <a:rPr lang="en-US" sz="4000" dirty="0" smtClean="0"/>
              <a:t> https://www.info.go.th/</a:t>
            </a:r>
            <a:endParaRPr lang="th-TH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085184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3.</a:t>
            </a:r>
            <a:r>
              <a:rPr lang="th-TH" sz="3200" dirty="0" smtClean="0"/>
              <a:t> เว็บ </a:t>
            </a:r>
            <a:r>
              <a:rPr lang="th-TH" sz="3200" dirty="0" err="1" smtClean="0"/>
              <a:t>สพป.</a:t>
            </a:r>
            <a:r>
              <a:rPr lang="th-TH" sz="3200" dirty="0" smtClean="0"/>
              <a:t>หนองบัวลำภู เขต </a:t>
            </a:r>
            <a:r>
              <a:rPr lang="en-US" sz="3200" dirty="0" smtClean="0"/>
              <a:t>1 </a:t>
            </a:r>
            <a:r>
              <a:rPr lang="th-TH" sz="3200" dirty="0" smtClean="0"/>
              <a:t>สำหรับเข้าไปโหลดไฟล์ที่เกี่ยวข้อง</a:t>
            </a:r>
          </a:p>
          <a:p>
            <a:r>
              <a:rPr lang="th-TH" sz="3200" dirty="0"/>
              <a:t> </a:t>
            </a:r>
            <a:r>
              <a:rPr lang="th-TH" sz="3200" dirty="0" smtClean="0"/>
              <a:t>           </a:t>
            </a:r>
            <a:r>
              <a:rPr lang="en-US" sz="3200" dirty="0" smtClean="0"/>
              <a:t>http://www.nb1.go.th</a:t>
            </a:r>
            <a:endParaRPr lang="th-TH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User </a:t>
            </a:r>
            <a:r>
              <a:rPr lang="th-TH" sz="4000" b="1" dirty="0" smtClean="0"/>
              <a:t>และ </a:t>
            </a:r>
            <a:r>
              <a:rPr lang="en-US" sz="4000" b="1" dirty="0" smtClean="0"/>
              <a:t>password </a:t>
            </a:r>
            <a:r>
              <a:rPr lang="th-TH" sz="4000" b="1" dirty="0" smtClean="0"/>
              <a:t>สำหรับโรงเรียน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980728"/>
            <a:ext cx="7920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1.</a:t>
            </a:r>
            <a:r>
              <a:rPr lang="th-TH" sz="4000" dirty="0" smtClean="0"/>
              <a:t>ชื่อผู้ใช้คือ </a:t>
            </a:r>
            <a:r>
              <a:rPr lang="en-US" sz="4000" dirty="0" smtClean="0">
                <a:hlinkClick r:id="rId2"/>
              </a:rPr>
              <a:t>obec39010XXX@info.go.th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  XXX </a:t>
            </a:r>
            <a:r>
              <a:rPr lang="th-TH" sz="4000" dirty="0" smtClean="0"/>
              <a:t>(</a:t>
            </a:r>
            <a:r>
              <a:rPr lang="th-TH" sz="4000" dirty="0" err="1" smtClean="0"/>
              <a:t>เอ็กซ์</a:t>
            </a:r>
            <a:r>
              <a:rPr lang="th-TH" sz="4000" dirty="0" smtClean="0"/>
              <a:t> </a:t>
            </a:r>
            <a:r>
              <a:rPr lang="en-US" sz="4000" dirty="0" smtClean="0"/>
              <a:t>3 </a:t>
            </a:r>
            <a:r>
              <a:rPr lang="th-TH" sz="4000" dirty="0" smtClean="0"/>
              <a:t>ตัว) คือเลข</a:t>
            </a:r>
            <a:r>
              <a:rPr lang="en-US" sz="4000" dirty="0" smtClean="0"/>
              <a:t> </a:t>
            </a:r>
            <a:r>
              <a:rPr lang="en-US" sz="4000" dirty="0" err="1" smtClean="0"/>
              <a:t>smis</a:t>
            </a:r>
            <a:r>
              <a:rPr lang="en-US" sz="4000" dirty="0" smtClean="0"/>
              <a:t> </a:t>
            </a:r>
            <a:r>
              <a:rPr lang="th-TH" sz="4000" dirty="0" smtClean="0"/>
              <a:t>โรงเรียน </a:t>
            </a:r>
            <a:r>
              <a:rPr lang="en-US" sz="4000" dirty="0" smtClean="0"/>
              <a:t>3 </a:t>
            </a:r>
            <a:r>
              <a:rPr lang="th-TH" sz="4000" dirty="0" smtClean="0"/>
              <a:t>ตัวท้าย</a:t>
            </a:r>
            <a:r>
              <a:rPr lang="en-US" sz="4000" dirty="0" smtClean="0"/>
              <a:t> </a:t>
            </a:r>
            <a:endParaRPr lang="th-TH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27687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 </a:t>
            </a:r>
            <a:r>
              <a:rPr lang="th-TH" sz="4000" dirty="0" smtClean="0"/>
              <a:t>รหัสผ่าน คือ </a:t>
            </a:r>
            <a:r>
              <a:rPr lang="en-US" sz="4000" dirty="0" smtClean="0"/>
              <a:t>123456</a:t>
            </a:r>
            <a:endParaRPr lang="th-TH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292494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3. </a:t>
            </a:r>
            <a:r>
              <a:rPr lang="th-TH" sz="4000" dirty="0" smtClean="0"/>
              <a:t>เข้าระบบแล้วให้เปลี่ยนรหัสผ่านทันที</a:t>
            </a:r>
            <a:endParaRPr lang="th-TH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364502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4.</a:t>
            </a:r>
            <a:r>
              <a:rPr lang="en-US" sz="4000" dirty="0"/>
              <a:t> </a:t>
            </a:r>
            <a:r>
              <a:rPr lang="en-US" sz="4000" dirty="0" smtClean="0"/>
              <a:t> </a:t>
            </a:r>
            <a:r>
              <a:rPr lang="th-TH" sz="4000" dirty="0" smtClean="0"/>
              <a:t>จำ จด  ไว้หลายที่ สำหรับ รหัสผ่าน เพราะ </a:t>
            </a:r>
            <a:r>
              <a:rPr lang="th-TH" sz="4000" dirty="0" err="1" smtClean="0"/>
              <a:t>สพป.นภ</a:t>
            </a:r>
            <a:r>
              <a:rPr lang="en-US" sz="4000" dirty="0" smtClean="0"/>
              <a:t>1 </a:t>
            </a:r>
            <a:r>
              <a:rPr lang="th-TH" sz="4000" dirty="0" smtClean="0"/>
              <a:t>ไม่มีสิทธิ์เข้าไปแก้ไขให้ได้ ต้องติดต่อ </a:t>
            </a:r>
            <a:r>
              <a:rPr lang="th-TH" sz="4000" dirty="0" err="1" smtClean="0"/>
              <a:t>กพร</a:t>
            </a:r>
            <a:r>
              <a:rPr lang="th-TH" sz="4000" dirty="0"/>
              <a:t> </a:t>
            </a:r>
            <a:r>
              <a:rPr lang="th-TH" sz="4000" dirty="0" err="1" smtClean="0"/>
              <a:t>สพฐ</a:t>
            </a:r>
            <a:r>
              <a:rPr lang="th-TH" sz="4000" dirty="0" smtClean="0"/>
              <a:t> ส่วนกลางเท่านั้น</a:t>
            </a:r>
            <a:endParaRPr lang="th-TH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5301208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5. User </a:t>
            </a:r>
            <a:r>
              <a:rPr lang="th-TH" sz="3200" dirty="0" smtClean="0"/>
              <a:t>และ </a:t>
            </a:r>
            <a:r>
              <a:rPr lang="en-US" sz="3200" dirty="0" smtClean="0"/>
              <a:t>password </a:t>
            </a:r>
            <a:r>
              <a:rPr lang="th-TH" sz="3200" dirty="0" smtClean="0"/>
              <a:t>นี้เป็นของโรงเรียนไม่ใช้ของ ผอ.โรงเรียนหรือของคนใดคนหนึ่ง ให้โรงเรียนมอบสิทธิ์ผู้รับผิดชอบ</a:t>
            </a:r>
            <a:endParaRPr lang="th-TH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88640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FF0000"/>
                </a:solidFill>
              </a:rPr>
              <a:t>ต้องเข้าไปแก้ไขข้อมูลอะไรบ้าง?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69269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dirty="0">
                <a:solidFill>
                  <a:srgbClr val="7030A0"/>
                </a:solidFill>
              </a:rPr>
              <a:t> </a:t>
            </a:r>
            <a:r>
              <a:rPr lang="th-TH" sz="4000" dirty="0" smtClean="0">
                <a:solidFill>
                  <a:srgbClr val="7030A0"/>
                </a:solidFill>
              </a:rPr>
              <a:t> ดำเนินการทีละกระบวนการ โดยแก้ไข </a:t>
            </a:r>
            <a:r>
              <a:rPr lang="en-US" sz="4000" dirty="0" smtClean="0">
                <a:solidFill>
                  <a:srgbClr val="7030A0"/>
                </a:solidFill>
              </a:rPr>
              <a:t>4 </a:t>
            </a:r>
            <a:r>
              <a:rPr lang="th-TH" sz="4000" dirty="0" smtClean="0">
                <a:solidFill>
                  <a:srgbClr val="7030A0"/>
                </a:solidFill>
              </a:rPr>
              <a:t>จุด ดังนี้</a:t>
            </a:r>
            <a:endParaRPr lang="th-TH" sz="40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225689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/>
              <a:t>***</a:t>
            </a:r>
            <a:r>
              <a:rPr lang="th-TH" sz="4000" b="1" u="sng" dirty="0" smtClean="0"/>
              <a:t>ส่วน</a:t>
            </a:r>
            <a:r>
              <a:rPr lang="th-TH" sz="4000" b="1" u="sng" dirty="0"/>
              <a:t>ของการสร้าง</a:t>
            </a:r>
            <a:r>
              <a:rPr lang="th-TH" sz="4000" b="1" u="sng" dirty="0" smtClean="0"/>
              <a:t>กระบวนงาน</a:t>
            </a:r>
            <a:r>
              <a:rPr lang="en-US" sz="4000" dirty="0" smtClean="0"/>
              <a:t>***</a:t>
            </a:r>
          </a:p>
          <a:p>
            <a:r>
              <a:rPr lang="en-US" sz="4000" dirty="0" smtClean="0"/>
              <a:t>2.1 </a:t>
            </a:r>
            <a:r>
              <a:rPr lang="th-TH" sz="4000" dirty="0" smtClean="0"/>
              <a:t>ชื่อกระบวนงาน (ถ้าทำแบบ </a:t>
            </a:r>
            <a:r>
              <a:rPr lang="en-US" sz="4000" dirty="0" smtClean="0"/>
              <a:t>manual </a:t>
            </a:r>
            <a:r>
              <a:rPr lang="th-TH" sz="4000" dirty="0" smtClean="0"/>
              <a:t>จะอยู่บนหัวสุดของไฟล์ )</a:t>
            </a:r>
          </a:p>
          <a:p>
            <a:r>
              <a:rPr lang="en-US" sz="4000" dirty="0" smtClean="0"/>
              <a:t>****</a:t>
            </a:r>
            <a:r>
              <a:rPr lang="th-TH" sz="4000" b="1" u="sng" dirty="0"/>
              <a:t>ส่วนของคู่มือ</a:t>
            </a:r>
            <a:r>
              <a:rPr lang="th-TH" sz="4000" b="1" u="sng" dirty="0" smtClean="0"/>
              <a:t>ประชาชน</a:t>
            </a:r>
            <a:r>
              <a:rPr lang="en-US" sz="4000" b="1" u="sng" dirty="0" smtClean="0"/>
              <a:t>****</a:t>
            </a:r>
            <a:endParaRPr lang="th-TH" sz="4000" dirty="0" smtClean="0"/>
          </a:p>
          <a:p>
            <a:r>
              <a:rPr lang="en-US" sz="4000" dirty="0" smtClean="0"/>
              <a:t>2.2 </a:t>
            </a:r>
            <a:r>
              <a:rPr lang="en-US" sz="4000" dirty="0"/>
              <a:t> </a:t>
            </a:r>
            <a:r>
              <a:rPr lang="th-TH" sz="4000" dirty="0" smtClean="0"/>
              <a:t>ช่องทางให้การบริการ ข้อ </a:t>
            </a:r>
            <a:r>
              <a:rPr lang="en-US" sz="4000" dirty="0" smtClean="0"/>
              <a:t>11</a:t>
            </a:r>
            <a:endParaRPr lang="th-TH" sz="4000" dirty="0" smtClean="0"/>
          </a:p>
          <a:p>
            <a:r>
              <a:rPr lang="en-US" sz="4000" dirty="0" smtClean="0"/>
              <a:t>2.3. </a:t>
            </a:r>
            <a:r>
              <a:rPr lang="th-TH" sz="4000" dirty="0"/>
              <a:t>ขั้นตอน ระยะเวลา และส่วนงานที่</a:t>
            </a:r>
            <a:r>
              <a:rPr lang="th-TH" sz="4000" dirty="0" smtClean="0"/>
              <a:t>รับผิดชอบ ข้อ </a:t>
            </a:r>
            <a:r>
              <a:rPr lang="en-US" sz="4000" dirty="0" smtClean="0"/>
              <a:t>13 </a:t>
            </a:r>
            <a:r>
              <a:rPr lang="th-TH" sz="4000" dirty="0" smtClean="0"/>
              <a:t>แก้ไขเป็นชื่อโรงเรียนตัวเอง</a:t>
            </a:r>
          </a:p>
          <a:p>
            <a:r>
              <a:rPr lang="en-US" sz="4000" dirty="0" smtClean="0"/>
              <a:t>2.4 </a:t>
            </a:r>
            <a:r>
              <a:rPr lang="th-TH" sz="4000" dirty="0" smtClean="0"/>
              <a:t>ช่องทางการร้องเรียน ข้อ </a:t>
            </a:r>
            <a:r>
              <a:rPr lang="en-US" sz="4000" dirty="0" smtClean="0"/>
              <a:t>17 </a:t>
            </a:r>
            <a:r>
              <a:rPr lang="th-TH" sz="4000" dirty="0" smtClean="0"/>
              <a:t>ใส่ข้อมูลเหมือน ข้อ </a:t>
            </a:r>
            <a:r>
              <a:rPr lang="en-US" sz="4000" dirty="0" smtClean="0"/>
              <a:t>2.2 </a:t>
            </a:r>
            <a:r>
              <a:rPr lang="th-TH" sz="4000" dirty="0" smtClean="0"/>
              <a:t>(ข้อ </a:t>
            </a:r>
            <a:r>
              <a:rPr lang="en-US" sz="4000" dirty="0" smtClean="0"/>
              <a:t>11)</a:t>
            </a:r>
            <a:endParaRPr lang="th-TH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60648"/>
            <a:ext cx="8424936" cy="2389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rgbClr val="00B050"/>
                </a:solidFill>
              </a:rPr>
              <a:t>กรณี</a:t>
            </a:r>
            <a:r>
              <a:rPr lang="th-TH" sz="4108" b="1" dirty="0" smtClean="0">
                <a:solidFill>
                  <a:srgbClr val="00B050"/>
                </a:solidFill>
              </a:rPr>
              <a:t>ดำเนินการ</a:t>
            </a:r>
            <a:r>
              <a:rPr lang="th-TH" sz="3600" b="1" dirty="0" smtClean="0">
                <a:solidFill>
                  <a:srgbClr val="00B050"/>
                </a:solidFill>
              </a:rPr>
              <a:t>ในระบบสำเร็จ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r>
              <a:rPr lang="th-TH" sz="3600" dirty="0" smtClean="0"/>
              <a:t>เข้าระบบ</a:t>
            </a:r>
            <a:r>
              <a:rPr lang="en-US" sz="3600" dirty="0" smtClean="0"/>
              <a:t>-&gt;</a:t>
            </a:r>
            <a:r>
              <a:rPr lang="th-TH" sz="3600" dirty="0" smtClean="0"/>
              <a:t>อนุมัติครบทั้ง </a:t>
            </a:r>
            <a:r>
              <a:rPr lang="en-US" sz="3600" dirty="0" smtClean="0"/>
              <a:t>8 </a:t>
            </a:r>
            <a:r>
              <a:rPr lang="th-TH" sz="3600" dirty="0" smtClean="0"/>
              <a:t>กระบวนงาน</a:t>
            </a:r>
            <a:r>
              <a:rPr lang="en-US" sz="3600" dirty="0" smtClean="0"/>
              <a:t>-&gt;print </a:t>
            </a:r>
            <a:r>
              <a:rPr lang="th-TH" sz="3600" dirty="0" smtClean="0"/>
              <a:t>ออกจากระบบ</a:t>
            </a:r>
            <a:r>
              <a:rPr lang="th-TH" sz="3600" dirty="0" smtClean="0"/>
              <a:t>เข้าเล่มคู่มือทั่ง </a:t>
            </a:r>
            <a:r>
              <a:rPr lang="en-US" sz="3600" dirty="0" smtClean="0"/>
              <a:t>8 </a:t>
            </a:r>
            <a:r>
              <a:rPr lang="th-TH" sz="3600" dirty="0" smtClean="0"/>
              <a:t>เล่มให้วางไว้ทีโรงเรียน ณ จุดบริการ และติดประกาศโรงเรียน</a:t>
            </a:r>
            <a:endParaRPr lang="th-TH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51520" y="2852936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rgbClr val="FF0000"/>
                </a:solidFill>
              </a:rPr>
              <a:t>กรณีดำเนินการในระบบไม่สำเร็จ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th-TH" sz="3600" dirty="0" smtClean="0"/>
              <a:t>เข้าเว็บ </a:t>
            </a:r>
            <a:r>
              <a:rPr lang="th-TH" sz="3600" dirty="0" err="1" smtClean="0"/>
              <a:t>สพป.</a:t>
            </a:r>
            <a:r>
              <a:rPr lang="th-TH" sz="3600" dirty="0" smtClean="0"/>
              <a:t>หนองบัวลำภู เขต </a:t>
            </a:r>
            <a:r>
              <a:rPr lang="en-US" sz="3600" dirty="0" smtClean="0"/>
              <a:t>1 -&gt; </a:t>
            </a:r>
            <a:r>
              <a:rPr lang="th-TH" sz="3600" dirty="0" smtClean="0"/>
              <a:t>ดาวน์โหลดคู่มือประชาชนทั้ง </a:t>
            </a:r>
            <a:r>
              <a:rPr lang="en-US" sz="3600" dirty="0" smtClean="0"/>
              <a:t>8 </a:t>
            </a:r>
            <a:r>
              <a:rPr lang="th-TH" sz="3600" dirty="0" smtClean="0"/>
              <a:t>คู่มือ แก้ไขแบบ </a:t>
            </a:r>
            <a:r>
              <a:rPr lang="en-US" sz="3600" dirty="0" smtClean="0"/>
              <a:t>manual </a:t>
            </a:r>
            <a:r>
              <a:rPr lang="th-TH" sz="3600" dirty="0" smtClean="0"/>
              <a:t>แล้ว </a:t>
            </a:r>
            <a:r>
              <a:rPr lang="en-US" sz="3600" dirty="0" smtClean="0"/>
              <a:t>print </a:t>
            </a:r>
            <a:r>
              <a:rPr lang="th-TH" sz="3600" dirty="0" smtClean="0"/>
              <a:t>เข้าเล่ม</a:t>
            </a:r>
            <a:r>
              <a:rPr lang="th-TH" sz="3600" dirty="0" smtClean="0"/>
              <a:t>คู่มือทั่ง </a:t>
            </a:r>
            <a:r>
              <a:rPr lang="en-US" sz="3600" dirty="0" smtClean="0"/>
              <a:t>8 </a:t>
            </a:r>
            <a:r>
              <a:rPr lang="th-TH" sz="3600" dirty="0" smtClean="0"/>
              <a:t>เล่มให้วางไว้ทีโรงเรียน ณ จุดบริการ และติดประกาศโรงเรียน และให้ดำเนินในระบบให้สำเร็จภายในกำหนด (</a:t>
            </a:r>
            <a:r>
              <a:rPr lang="en-US" sz="3600" dirty="0" smtClean="0"/>
              <a:t>20 </a:t>
            </a:r>
            <a:r>
              <a:rPr lang="th-TH" sz="3600" dirty="0" err="1" smtClean="0"/>
              <a:t>กค</a:t>
            </a:r>
            <a:r>
              <a:rPr lang="th-TH" sz="3600" dirty="0" smtClean="0"/>
              <a:t> </a:t>
            </a:r>
            <a:r>
              <a:rPr lang="en-US" sz="3600" dirty="0" smtClean="0"/>
              <a:t>2558 </a:t>
            </a:r>
            <a:r>
              <a:rPr lang="th-TH" sz="3600" dirty="0" smtClean="0"/>
              <a:t>เวลา </a:t>
            </a:r>
            <a:r>
              <a:rPr lang="en-US" sz="3600" dirty="0" smtClean="0"/>
              <a:t>24.00 </a:t>
            </a:r>
            <a:r>
              <a:rPr lang="th-TH" sz="3600" dirty="0" smtClean="0"/>
              <a:t>น)</a:t>
            </a:r>
            <a:endParaRPr lang="th-TH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48680"/>
            <a:ext cx="87484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คำแนะนำ</a:t>
            </a:r>
          </a:p>
          <a:p>
            <a:r>
              <a:rPr lang="en-US" sz="4000" b="1" dirty="0" smtClean="0"/>
              <a:t>1</a:t>
            </a:r>
            <a:r>
              <a:rPr lang="th-TH" sz="4000" b="1" dirty="0" smtClean="0"/>
              <a:t>.ให้ทำตามคู่มือ(ดาวน์โหลดในเว็บเขต หัวข้อ </a:t>
            </a:r>
            <a:r>
              <a:rPr lang="th-TH" sz="4000" b="1" dirty="0" err="1" smtClean="0"/>
              <a:t>พรบ</a:t>
            </a:r>
            <a:r>
              <a:rPr lang="th-TH" sz="4000" b="1" dirty="0" smtClean="0"/>
              <a:t>นี้)อย่างเคร่งครัด ด้วยความระมัดระวัง เพราะถ้าอนุมัติแล้วจะแก้ไขไม่ได้</a:t>
            </a:r>
          </a:p>
          <a:p>
            <a:r>
              <a:rPr lang="en-US" sz="4000" b="1" dirty="0" smtClean="0"/>
              <a:t>2. </a:t>
            </a:r>
            <a:r>
              <a:rPr lang="th-TH" sz="4000" b="1" dirty="0" smtClean="0"/>
              <a:t>ทำแก้ไข ครบทั้ง </a:t>
            </a:r>
            <a:r>
              <a:rPr lang="en-US" sz="4000" b="1" dirty="0" smtClean="0"/>
              <a:t>8 </a:t>
            </a:r>
            <a:r>
              <a:rPr lang="th-TH" sz="4000" b="1" dirty="0" smtClean="0"/>
              <a:t>กระบวนงาน  ค่อยอนุมัติครั้งเดียว</a:t>
            </a:r>
          </a:p>
          <a:p>
            <a:r>
              <a:rPr lang="en-US" sz="4000" b="1" dirty="0" smtClean="0"/>
              <a:t>3. </a:t>
            </a:r>
            <a:r>
              <a:rPr lang="th-TH" sz="4000" b="1" dirty="0" smtClean="0"/>
              <a:t>เวลาที่อนุมัติ ที่ดีที่สุดคือ </a:t>
            </a:r>
            <a:r>
              <a:rPr lang="en-US" sz="4000" b="1" dirty="0"/>
              <a:t> </a:t>
            </a:r>
            <a:r>
              <a:rPr lang="en-US" sz="4000" b="1" dirty="0" smtClean="0"/>
              <a:t>6 </a:t>
            </a:r>
            <a:r>
              <a:rPr lang="th-TH" sz="4000" b="1" dirty="0" smtClean="0"/>
              <a:t>ทุ่ม </a:t>
            </a:r>
            <a:r>
              <a:rPr lang="en-US" sz="4000" b="1" dirty="0" smtClean="0"/>
              <a:t>– </a:t>
            </a:r>
            <a:r>
              <a:rPr lang="th-TH" sz="4000" b="1" dirty="0" smtClean="0"/>
              <a:t>ตี </a:t>
            </a:r>
            <a:r>
              <a:rPr lang="en-US" sz="4000" b="1" dirty="0" smtClean="0"/>
              <a:t>5 </a:t>
            </a:r>
            <a:r>
              <a:rPr lang="th-TH" sz="4000" b="1" dirty="0" smtClean="0"/>
              <a:t>ของทุกวัน </a:t>
            </a:r>
            <a:endParaRPr lang="th-TH" sz="4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75608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3800" b="1" dirty="0" smtClean="0"/>
              <a:t>ถาม</a:t>
            </a:r>
            <a:r>
              <a:rPr lang="en-US" sz="13800" b="1" dirty="0" smtClean="0"/>
              <a:t>-</a:t>
            </a:r>
            <a:r>
              <a:rPr lang="th-TH" sz="13800" b="1" dirty="0" smtClean="0"/>
              <a:t>ตอบ</a:t>
            </a:r>
            <a:endParaRPr lang="th-TH" sz="13800" b="1" dirty="0"/>
          </a:p>
        </p:txBody>
      </p:sp>
      <p:pic>
        <p:nvPicPr>
          <p:cNvPr id="5" name="Picture 4" descr="2011216_5757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204864"/>
            <a:ext cx="4104456" cy="40910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589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พระราชบัญญัติอํานวยความสะดวกในการพิจารณาอนุญาตของทางราชการ 2558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21</cp:revision>
  <dcterms:created xsi:type="dcterms:W3CDTF">2015-07-18T03:03:20Z</dcterms:created>
  <dcterms:modified xsi:type="dcterms:W3CDTF">2015-07-18T06:09:05Z</dcterms:modified>
</cp:coreProperties>
</file>