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8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660033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6E3C8-1BA4-4EE6-9E19-D8ABEFFED1E8}" type="datetimeFigureOut">
              <a:rPr lang="th-TH" smtClean="0"/>
              <a:pPr/>
              <a:t>07/02/59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4B456-7C41-4C09-AAA5-80F4EA002D94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0725" y="523446"/>
            <a:ext cx="7128875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นโยบายกระทรวงศึกษาธิการ</a:t>
            </a:r>
          </a:p>
          <a:p>
            <a:pPr algn="ctr"/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(1 ต.ค. 58 – 30 ก.ย. 59)</a:t>
            </a:r>
          </a:p>
          <a:p>
            <a:pPr algn="ctr"/>
            <a:r>
              <a:rPr lang="th-TH" sz="5400" b="1" dirty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พลเอก </a:t>
            </a:r>
            <a:r>
              <a:rPr lang="th-TH" sz="5400" b="1" dirty="0" err="1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ดาว์พงษ์</a:t>
            </a:r>
            <a:r>
              <a:rPr lang="th-TH" sz="5400" b="1" dirty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 </a:t>
            </a:r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 </a:t>
            </a:r>
            <a:r>
              <a:rPr lang="th-TH" sz="5400" b="1" dirty="0" err="1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รัตน</a:t>
            </a:r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สุวรรณ</a:t>
            </a:r>
          </a:p>
          <a:p>
            <a:pPr algn="ctr"/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รัฐมนตรีว่าการกระทรวงศึกษาธิการ</a:t>
            </a:r>
          </a:p>
          <a:p>
            <a:pPr algn="ctr"/>
            <a:r>
              <a:rPr lang="th-TH" sz="5400" b="1" dirty="0" smtClean="0">
                <a:solidFill>
                  <a:srgbClr val="660033"/>
                </a:solidFill>
                <a:latin typeface="EucrosiaUPC" pitchFamily="18" charset="-34"/>
                <a:cs typeface="EucrosiaUPC" pitchFamily="18" charset="-34"/>
              </a:rPr>
              <a:t>โดย</a:t>
            </a:r>
          </a:p>
          <a:p>
            <a:pPr algn="ctr"/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นายชาญ</a:t>
            </a:r>
            <a:r>
              <a:rPr lang="th-TH" sz="5400" b="1" dirty="0" err="1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วิทย์</a:t>
            </a:r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  ทับสุพรรณ</a:t>
            </a:r>
          </a:p>
          <a:p>
            <a:pPr algn="ctr"/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ผู้ตรวจราชการกระทรวงศึกษาธิการ</a:t>
            </a:r>
            <a:endParaRPr lang="th-TH" sz="5400" b="1" dirty="0">
              <a:solidFill>
                <a:srgbClr val="0000FF"/>
              </a:solidFill>
              <a:latin typeface="EucrosiaUPC" pitchFamily="18" charset="-34"/>
              <a:cs typeface="Eucros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67705995"/>
              </p:ext>
            </p:extLst>
          </p:nvPr>
        </p:nvGraphicFramePr>
        <p:xfrm>
          <a:off x="395536" y="836712"/>
          <a:ext cx="8424937" cy="4907280"/>
        </p:xfrm>
        <a:graphic>
          <a:graphicData uri="http://schemas.openxmlformats.org/drawingml/2006/table">
            <a:tbl>
              <a:tblPr/>
              <a:tblGrid>
                <a:gridCol w="486633"/>
                <a:gridCol w="5418023"/>
                <a:gridCol w="2520281"/>
              </a:tblGrid>
              <a:tr h="58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ที่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นโยบาย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หน่วยงาน (สังกัด)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9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1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spc="-20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การแก้ปัญหาการอ่านไม่ออกเขียนไม่ได้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,(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สพป.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)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สช.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2</a:t>
                      </a: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spc="-6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การแก้ปัญหาการออกกลางคัน 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endParaRPr lang="th-TH" sz="4000" b="1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(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สพป.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</a:t>
                      </a: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ม.)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สอศ.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สช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.</a:t>
                      </a: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0379148"/>
              </p:ext>
            </p:extLst>
          </p:nvPr>
        </p:nvGraphicFramePr>
        <p:xfrm>
          <a:off x="395536" y="548680"/>
          <a:ext cx="8424937" cy="5608320"/>
        </p:xfrm>
        <a:graphic>
          <a:graphicData uri="http://schemas.openxmlformats.org/drawingml/2006/table">
            <a:tbl>
              <a:tblPr/>
              <a:tblGrid>
                <a:gridCol w="486633"/>
                <a:gridCol w="5213831"/>
                <a:gridCol w="2724473"/>
              </a:tblGrid>
              <a:tr h="58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ที่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นโยบาย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หน่วยงาน (สังกัด)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3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การพัฒนานักเรียนให้มี</a:t>
                      </a:r>
                      <a:r>
                        <a:rPr lang="th-TH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ทักษะ            การ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คิดวิเคราะห์สร้างสรรค์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endParaRPr lang="th-TH" sz="4000" b="1" dirty="0" smtClean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(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สพป.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ม.)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สช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.</a:t>
                      </a:r>
                      <a:r>
                        <a:rPr lang="en-US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กศน.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สอศ.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การปลูกฝังคุณลักษณะใน</a:t>
                      </a:r>
                      <a:r>
                        <a:rPr lang="th-TH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เรื่อง          การ</a:t>
                      </a: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รู้จักหน้าที่ของตนเอง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endParaRPr lang="en-US" sz="4000" b="1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(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สพป.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</a:t>
                      </a: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ม.)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สช.</a:t>
                      </a:r>
                      <a:r>
                        <a:rPr lang="en-US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กศน.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สอศ.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1564538"/>
              </p:ext>
            </p:extLst>
          </p:nvPr>
        </p:nvGraphicFramePr>
        <p:xfrm>
          <a:off x="395536" y="228600"/>
          <a:ext cx="8424937" cy="6309360"/>
        </p:xfrm>
        <a:graphic>
          <a:graphicData uri="http://schemas.openxmlformats.org/drawingml/2006/table">
            <a:tbl>
              <a:tblPr/>
              <a:tblGrid>
                <a:gridCol w="486633"/>
                <a:gridCol w="5213831"/>
                <a:gridCol w="2724473"/>
              </a:tblGrid>
              <a:tr h="58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ที่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นโยบาย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หน่วยงาน (สังกัด)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การพัฒนาครูด้านเทคนิค ทักษะการจัดการเรียนการสอนที่ทำให้เรียนอย่างสนุก และมีความสุขต่อการเรียนรู้</a:t>
                      </a:r>
                      <a:endParaRPr lang="en-US" sz="4000" b="1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endParaRPr lang="en-US" sz="4000" b="1" dirty="0" smtClean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(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สพป.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ม.)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สช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.</a:t>
                      </a:r>
                      <a:r>
                        <a:rPr lang="en-US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กศน.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สอศ.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การพัฒนาทักษะภาษาอังกฤษ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endParaRPr lang="en-US" sz="4000" b="1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(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สพป.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</a:t>
                      </a: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ม.)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สช.</a:t>
                      </a:r>
                      <a:r>
                        <a:rPr lang="en-US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กศน.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สอศ.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67222243"/>
              </p:ext>
            </p:extLst>
          </p:nvPr>
        </p:nvGraphicFramePr>
        <p:xfrm>
          <a:off x="395536" y="602704"/>
          <a:ext cx="8424937" cy="5608320"/>
        </p:xfrm>
        <a:graphic>
          <a:graphicData uri="http://schemas.openxmlformats.org/drawingml/2006/table">
            <a:tbl>
              <a:tblPr/>
              <a:tblGrid>
                <a:gridCol w="486633"/>
                <a:gridCol w="5137631"/>
                <a:gridCol w="2800673"/>
              </a:tblGrid>
              <a:tr h="58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ที่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นโยบาย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หน่วยงาน (สังกัด)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การลดเวลาเรียน เพิ่มเวลารู้ของนักเรียน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endParaRPr lang="en-US" sz="4000" b="1" dirty="0" smtClean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(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สพป.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ม.)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สช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.</a:t>
                      </a:r>
                      <a:r>
                        <a:rPr lang="en-US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(</a:t>
                      </a:r>
                      <a:r>
                        <a:rPr lang="th-TH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โรงเรียน นำ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ร่อง ศธ.)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การจัดการศึกษาทางไกลผ่านดาวเทียม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(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สพป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</a:t>
                      </a: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ม.)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88689937"/>
              </p:ext>
            </p:extLst>
          </p:nvPr>
        </p:nvGraphicFramePr>
        <p:xfrm>
          <a:off x="395536" y="304800"/>
          <a:ext cx="8424937" cy="6309360"/>
        </p:xfrm>
        <a:graphic>
          <a:graphicData uri="http://schemas.openxmlformats.org/drawingml/2006/table">
            <a:tbl>
              <a:tblPr/>
              <a:tblGrid>
                <a:gridCol w="671264"/>
                <a:gridCol w="5233392"/>
                <a:gridCol w="2520281"/>
              </a:tblGrid>
              <a:tr h="58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ที่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นโยบาย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หน่วยงาน (สังกัด)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9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การจัดการศึกษาในระบบทวิศึกษา</a:t>
                      </a:r>
                      <a:endParaRPr lang="en-US" sz="4000" b="1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,(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ม.)</a:t>
                      </a:r>
                      <a:r>
                        <a:rPr lang="en-US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 </a:t>
                      </a:r>
                      <a:r>
                        <a:rPr lang="th-TH" sz="4000" b="1" dirty="0" err="1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สช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.</a:t>
                      </a:r>
                      <a:r>
                        <a:rPr lang="en-US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smtClean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 สอ</a:t>
                      </a:r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ศ.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>
                          <a:solidFill>
                            <a:srgbClr val="FFFF00"/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กศน.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10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การเรียนรู้เกี่ยวกับการจัดการขยะ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สพฐ.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endParaRPr lang="en-US" sz="4000" b="1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(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สพป.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สพ</a:t>
                      </a: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ม.)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สช.</a:t>
                      </a:r>
                      <a:r>
                        <a:rPr lang="en-US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r>
                        <a:rPr lang="th-TH" sz="4000" b="1" dirty="0" err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กศน.</a:t>
                      </a:r>
                      <a:r>
                        <a:rPr lang="en-US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, </a:t>
                      </a:r>
                      <a:endParaRPr lang="th-TH" sz="4000" b="1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4000" b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สอ</a:t>
                      </a:r>
                      <a:r>
                        <a:rPr lang="th-TH" sz="4000" b="1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ศ., </a:t>
                      </a:r>
                      <a:r>
                        <a:rPr lang="th-TH" sz="4000" b="1" dirty="0" err="1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EucrosiaUPC" pitchFamily="18" charset="-34"/>
                          <a:ea typeface="Calibri"/>
                          <a:cs typeface="EucrosiaUPC" pitchFamily="18" charset="-34"/>
                        </a:rPr>
                        <a:t>สกอ.</a:t>
                      </a:r>
                      <a:endParaRPr lang="en-US" sz="40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EucrosiaUPC" pitchFamily="18" charset="-34"/>
                        <a:ea typeface="Calibri"/>
                        <a:cs typeface="Eucros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0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8292" y="457200"/>
            <a:ext cx="28937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นโยบายทั่วไป</a:t>
            </a:r>
            <a:endParaRPr lang="th-TH" sz="5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461" y="1524000"/>
            <a:ext cx="865813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โครงการพระราชดำริ</a:t>
            </a:r>
          </a:p>
          <a:p>
            <a:r>
              <a:rPr lang="th-TH" sz="5400" b="1" dirty="0" smtClean="0">
                <a:solidFill>
                  <a:schemeClr val="accent2">
                    <a:lumMod val="50000"/>
                  </a:schemeClr>
                </a:solidFill>
                <a:latin typeface="EucrosiaUPC" pitchFamily="18" charset="-34"/>
                <a:cs typeface="EucrosiaUPC" pitchFamily="18" charset="-34"/>
              </a:rPr>
              <a:t>- การเรียนรู้ตามหลักปรัชญา</a:t>
            </a:r>
          </a:p>
          <a:p>
            <a:r>
              <a:rPr lang="th-TH" sz="5400" b="1" dirty="0" smtClean="0">
                <a:solidFill>
                  <a:schemeClr val="accent2">
                    <a:lumMod val="50000"/>
                  </a:schemeClr>
                </a:solidFill>
                <a:latin typeface="EucrosiaUPC" pitchFamily="18" charset="-34"/>
                <a:cs typeface="EucrosiaUPC" pitchFamily="18" charset="-34"/>
              </a:rPr>
              <a:t>   ของเศรษฐกิจพอเพียง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ค่านิยมหลัก 12 ประการ</a:t>
            </a:r>
          </a:p>
          <a:p>
            <a:r>
              <a:rPr lang="th-TH" sz="5400" b="1" dirty="0" smtClean="0">
                <a:solidFill>
                  <a:schemeClr val="accent2">
                    <a:lumMod val="50000"/>
                  </a:schemeClr>
                </a:solidFill>
                <a:latin typeface="EucrosiaUPC" pitchFamily="18" charset="-34"/>
                <a:cs typeface="EucrosiaUPC" pitchFamily="18" charset="-34"/>
              </a:rPr>
              <a:t>- การประดับธงชาติและธงสำคัญ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ความสะอาดอาคารเรียน และสิ่งแวดล้อม</a:t>
            </a:r>
            <a:endParaRPr lang="th-TH" sz="5400" b="1" dirty="0">
              <a:solidFill>
                <a:srgbClr val="0000FF"/>
              </a:solidFill>
              <a:latin typeface="EucrosiaUPC" pitchFamily="18" charset="-34"/>
              <a:cs typeface="Eucros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457200"/>
            <a:ext cx="3113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นโยบายเฉพาะ</a:t>
            </a:r>
            <a:endParaRPr lang="th-TH" sz="5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5013" y="2514600"/>
            <a:ext cx="782938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โครงการทวิศึกษา (</a:t>
            </a:r>
            <a:r>
              <a:rPr lang="th-TH" sz="5400" b="1" dirty="0" err="1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ปวช.</a:t>
            </a:r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 + ม.ปลาย)</a:t>
            </a:r>
          </a:p>
          <a:p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- การป้องกันการทะเลาะวิวาท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การจัดหลักสูตรระยะสั้น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238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660033"/>
                </a:solidFill>
                <a:latin typeface="EucrosiaUPC" pitchFamily="18" charset="-34"/>
                <a:cs typeface="EucrosiaUPC" pitchFamily="18" charset="-34"/>
              </a:rPr>
              <a:t>อาชีวศึกษา</a:t>
            </a:r>
            <a:endParaRPr lang="th-TH" sz="5400" b="1" dirty="0">
              <a:solidFill>
                <a:srgbClr val="660033"/>
              </a:solidFill>
              <a:latin typeface="EucrosiaUPC" pitchFamily="18" charset="-34"/>
              <a:cs typeface="Eucros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457200"/>
            <a:ext cx="3113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นโยบายเฉพาะ</a:t>
            </a:r>
            <a:endParaRPr lang="th-TH" sz="5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5013" y="2514600"/>
            <a:ext cx="647805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พี่เลี้ยงของสถานศึกษาในพื้นที่</a:t>
            </a:r>
          </a:p>
          <a:p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- การมีงานทำภายหลัง</a:t>
            </a:r>
          </a:p>
          <a:p>
            <a:pPr indent="398463"/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การจบการศึกษา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1316" y="1447800"/>
            <a:ext cx="2265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660033"/>
                </a:solidFill>
                <a:latin typeface="EucrosiaUPC" pitchFamily="18" charset="-34"/>
                <a:cs typeface="EucrosiaUPC" pitchFamily="18" charset="-34"/>
              </a:rPr>
              <a:t>อุดมศึกษา</a:t>
            </a:r>
            <a:endParaRPr lang="th-TH" sz="5400" b="1" dirty="0">
              <a:solidFill>
                <a:srgbClr val="660033"/>
              </a:solidFill>
              <a:latin typeface="EucrosiaUPC" pitchFamily="18" charset="-34"/>
              <a:cs typeface="Eucros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457200"/>
            <a:ext cx="3113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นโยบายเฉพาะ</a:t>
            </a:r>
            <a:endParaRPr lang="th-TH" sz="5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5013" y="2514600"/>
            <a:ext cx="641553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การอ่านออก เขียนได้</a:t>
            </a:r>
          </a:p>
          <a:p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- การดูแลนักเรียนออกกลางคัน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การใช้โทรทัศน์ดาวเทียม</a:t>
            </a:r>
          </a:p>
          <a:p>
            <a:pPr indent="398463"/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เพื่อการศึกษา</a:t>
            </a:r>
          </a:p>
          <a:p>
            <a:pPr>
              <a:tabLst>
                <a:tab pos="398463" algn="l"/>
              </a:tabLst>
            </a:pPr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- การลดเวลาเรียนในห้องเรียน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6646" y="1447800"/>
            <a:ext cx="24737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err="1" smtClean="0">
                <a:solidFill>
                  <a:srgbClr val="660033"/>
                </a:solidFill>
                <a:latin typeface="EucrosiaUPC" pitchFamily="18" charset="-34"/>
                <a:cs typeface="EucrosiaUPC" pitchFamily="18" charset="-34"/>
              </a:rPr>
              <a:t>สพฐ.</a:t>
            </a:r>
            <a:r>
              <a:rPr lang="th-TH" sz="5400" b="1" dirty="0" smtClean="0">
                <a:solidFill>
                  <a:srgbClr val="660033"/>
                </a:solidFill>
                <a:latin typeface="EucrosiaUPC" pitchFamily="18" charset="-34"/>
                <a:cs typeface="EucrosiaUPC" pitchFamily="18" charset="-34"/>
              </a:rPr>
              <a:t> + </a:t>
            </a:r>
            <a:r>
              <a:rPr lang="th-TH" sz="5400" b="1" dirty="0" err="1" smtClean="0">
                <a:solidFill>
                  <a:srgbClr val="660033"/>
                </a:solidFill>
                <a:latin typeface="EucrosiaUPC" pitchFamily="18" charset="-34"/>
                <a:cs typeface="EucrosiaUPC" pitchFamily="18" charset="-34"/>
              </a:rPr>
              <a:t>สช.</a:t>
            </a:r>
            <a:endParaRPr lang="th-TH" sz="5400" b="1" dirty="0">
              <a:solidFill>
                <a:srgbClr val="660033"/>
              </a:solidFill>
              <a:latin typeface="EucrosiaUPC" pitchFamily="18" charset="-34"/>
              <a:cs typeface="Eucros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457200"/>
            <a:ext cx="3113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นโยบายเฉพาะ</a:t>
            </a:r>
            <a:endParaRPr lang="th-TH" sz="5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5013" y="2514600"/>
            <a:ext cx="519918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คุณภาพนักศึกษา </a:t>
            </a:r>
            <a:r>
              <a:rPr lang="th-TH" sz="5400" b="1" dirty="0" err="1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กศน.</a:t>
            </a:r>
            <a:endParaRPr lang="th-TH" sz="5400" b="1" dirty="0" smtClean="0">
              <a:solidFill>
                <a:srgbClr val="0000FF"/>
              </a:solidFill>
              <a:latin typeface="EucrosiaUPC" pitchFamily="18" charset="-34"/>
              <a:cs typeface="EucrosiaUPC" pitchFamily="18" charset="-34"/>
            </a:endParaRPr>
          </a:p>
          <a:p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- การอ่านและห้องสมุด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ศูนย์การเรียนชุมชน</a:t>
            </a:r>
          </a:p>
          <a:p>
            <a:pPr indent="398463"/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(การฝึกอาชีพระยะสั้น)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1316" y="1447800"/>
            <a:ext cx="12282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err="1" smtClean="0">
                <a:solidFill>
                  <a:srgbClr val="660033"/>
                </a:solidFill>
                <a:latin typeface="EucrosiaUPC" pitchFamily="18" charset="-34"/>
                <a:cs typeface="EucrosiaUPC" pitchFamily="18" charset="-34"/>
              </a:rPr>
              <a:t>กศน.</a:t>
            </a:r>
            <a:endParaRPr lang="th-TH" sz="5400" b="1" dirty="0">
              <a:solidFill>
                <a:srgbClr val="660033"/>
              </a:solidFill>
              <a:latin typeface="EucrosiaUPC" pitchFamily="18" charset="-34"/>
              <a:cs typeface="Eucros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32000" r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3825" y="457200"/>
            <a:ext cx="64347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การตรวจราชการแบบ</a:t>
            </a:r>
            <a:r>
              <a:rPr lang="th-TH" sz="5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บูรณา</a:t>
            </a:r>
            <a:r>
              <a:rPr lang="th-TH" sz="5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การ</a:t>
            </a:r>
            <a:endParaRPr lang="th-TH" sz="5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981200"/>
            <a:ext cx="814517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- ประชาคมอาเซียน </a:t>
            </a:r>
          </a:p>
          <a:p>
            <a:pPr>
              <a:tabLst>
                <a:tab pos="398463" algn="l"/>
              </a:tabLst>
            </a:pPr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	(ภาษาเพื่อการมีงานทำ)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การจัดการสิ่งแวดล้อมด้านขยะมูลฝอย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9073" y="457200"/>
            <a:ext cx="5104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rosiaUPC" pitchFamily="18" charset="-34"/>
                <a:cs typeface="EucrosiaUPC" pitchFamily="18" charset="-34"/>
              </a:rPr>
              <a:t>ประเภทการตรวจราชการ</a:t>
            </a:r>
            <a:endParaRPr lang="th-TH" sz="5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712" y="1600200"/>
            <a:ext cx="884408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- การตรวจราชการปกติ (ศธ.)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- การตรวจราชการแบบ</a:t>
            </a:r>
            <a:r>
              <a:rPr lang="th-TH" sz="5400" b="1" dirty="0" err="1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บูรณา</a:t>
            </a:r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การ (รัฐบาล)</a:t>
            </a:r>
          </a:p>
          <a:p>
            <a:r>
              <a:rPr lang="th-TH" sz="5400" b="1" dirty="0" smtClean="0">
                <a:solidFill>
                  <a:srgbClr val="008000"/>
                </a:solidFill>
                <a:latin typeface="EucrosiaUPC" pitchFamily="18" charset="-34"/>
                <a:cs typeface="EucrosiaUPC" pitchFamily="18" charset="-34"/>
              </a:rPr>
              <a:t>- การตรวจราชการกรณีพิเศษ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	* สอบสวน / สืบสวน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	* น้ำท่วม / ไฟไหม้</a:t>
            </a:r>
          </a:p>
          <a:p>
            <a:r>
              <a:rPr lang="th-TH" sz="5400" b="1" dirty="0" smtClean="0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		     ฯลฯ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8640960" cy="4968552"/>
          </a:xfrm>
        </p:spPr>
        <p:txBody>
          <a:bodyPr>
            <a:noAutofit/>
          </a:bodyPr>
          <a:lstStyle/>
          <a:p>
            <a:r>
              <a:rPr lang="th-TH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เครื่องมือการตรวจ</a:t>
            </a:r>
            <a: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ราชการ</a:t>
            </a:r>
            <a:b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ของ</a:t>
            </a:r>
            <a:r>
              <a:rPr lang="th-TH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ผู้ตรวจ</a:t>
            </a:r>
            <a: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ราชการ</a:t>
            </a:r>
            <a:r>
              <a:rPr lang="en-US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en-US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กระทรวงศึกษาธิการ</a:t>
            </a:r>
            <a:r>
              <a:rPr lang="en-US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en-US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รอบที่ 1 </a:t>
            </a:r>
            <a: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(</a:t>
            </a:r>
            <a:r>
              <a:rPr lang="th-TH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ตุลาคม </a:t>
            </a:r>
            <a: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25</a:t>
            </a:r>
            <a:r>
              <a:rPr lang="en-US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58 - </a:t>
            </a:r>
            <a: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มีนาคม </a:t>
            </a:r>
            <a:r>
              <a:rPr lang="th-TH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2559)</a:t>
            </a:r>
            <a:r>
              <a:rPr lang="en-US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en-US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60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ประจำปีงบประมาณ </a:t>
            </a:r>
            <a:r>
              <a:rPr lang="th-TH" sz="6000" b="1" dirty="0" smtClean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พ.ศ. 2559</a:t>
            </a:r>
            <a:endParaRPr lang="th-TH" sz="6000" b="1" dirty="0">
              <a:solidFill>
                <a:srgbClr val="FFFF00"/>
              </a:solidFill>
              <a:latin typeface="EucrosiaUPC" pitchFamily="18" charset="-34"/>
              <a:cs typeface="EucrosiaUPC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472</Words>
  <Application>Microsoft Office PowerPoint</Application>
  <PresentationFormat>นำเสนอทางหน้าจอ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ชุดรูปแบบของ Office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เครื่องมือการตรวจราชการ ของผู้ตรวจราชการ กระทรวงศึกษาธิการ รอบที่ 1  (ตุลาคม 2558 - มีนาคม 2559) ประจำปีงบประมาณ พ.ศ. 2559</vt:lpstr>
      <vt:lpstr>ภาพนิ่ง 10</vt:lpstr>
      <vt:lpstr>ภาพนิ่ง 11</vt:lpstr>
      <vt:lpstr>ภาพนิ่ง 12</vt:lpstr>
      <vt:lpstr>ภาพนิ่ง 13</vt:lpstr>
      <vt:lpstr>ภาพนิ่ง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Windows User</cp:lastModifiedBy>
  <cp:revision>12</cp:revision>
  <dcterms:created xsi:type="dcterms:W3CDTF">2015-10-08T10:04:30Z</dcterms:created>
  <dcterms:modified xsi:type="dcterms:W3CDTF">2016-02-07T13:44:35Z</dcterms:modified>
</cp:coreProperties>
</file>